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media/image-1-1.jpg" ContentType="image/jpg"/>
  <Override PartName="/ppt/media/image-2-1.jpg" ContentType="image/jpg"/>
  <Override PartName="/ppt/media/image-3-1.jpg" ContentType="image/jpg"/>
  <Override PartName="/ppt/media/image-4-1.jpg" ContentType="image/jpg"/>
  <Override PartName="/ppt/media/image-5-1.jpg" ContentType="image/jpg"/>
  <Override PartName="/ppt/media/image-6-1.jpg" ContentType="image/jpg"/>
  <Override PartName="/ppt/media/image-7-1.jpg" ContentType="image/jpg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15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9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5" Type="http://schemas.openxmlformats.org/officeDocument/2006/relationships/slide" Target="slides/slide8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User-provided Look,2e Sales Presentation, slides 1-5.</a:t>
            </a:r>
          </a:p>
          <a:p>
            <a:r>
              <a:t>- Highspot: Look, 2e: What’s New (updated 2026-10-22).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User-provided Look,2e Sales Presentation, slides 2-4.</a:t>
            </a:r>
          </a:p>
          <a:p>
            <a:r>
              <a:t>- Highspot: Look, 2e: What’s New; Look, 2e: Sales Sheet.</a:t>
            </a:r>
          </a:p>
          <a:p>
            <a:r>
              <a:t>- Comparison wording is deliberately framed as “se conserva / se fortalece” because the available sources do not document every First Edition baseline.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User-provided Look,2e Sales Presentation, slides 6-7.</a:t>
            </a:r>
          </a:p>
          <a:p>
            <a:r>
              <a:t>- Highspot: Look, 2e: What’s New — “Look at language growth”.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User-provided Look,2e Sales Presentation, slides 10-11.</a:t>
            </a:r>
          </a:p>
          <a:p>
            <a:r>
              <a:t>- Highspot: Look, 2e: What’s New — competency-driven framework.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User-provided Look,2e Sales Presentation, slides 12-15.</a:t>
            </a:r>
          </a:p>
          <a:p>
            <a:r>
              <a:t>- Highspot: Look, 2e: Assessment Journey (updated 2026-10-20).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Highspot: Look,2e: Sampler with Unit Walkthrough (item 6a513c7dbe24690e16efad10).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Synthesis of the preceding source-backed Look 2e changes.</a:t>
            </a:r>
          </a:p>
          <a:p>
            <a:r>
              <a:t>- QR supplied by the user; Microsoft Forms: https://forms.cloud.microsoft/r/yw5WXNfLHr.</a:t>
            </a:r>
          </a:p>
          <a:p/>
          <a:p>
            <a:r>
              <a:t>[Sources]</a:t>
            </a:r>
          </a:p>
          <a:p>
            <a:r>
              <a:t>- Highspot: Look,2e: Sampler with Unit Walkthrough (item 6a513c7dbe24690e16efad10).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Highspot: Look,2e: Sampler with Unit Walkthrough (item 6a513c7dbe24690e16efad10).</a:t>
            </a:r>
          </a:p>
          <a:p>
            <a:r>
              <a:t>- Highspot: Explore Distributor Talking Points (item 6a8e0480bcad643405652e1c).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OOK2E">
    <p:bg>
      <p:bgPr>
        <a:solidFill>
          <a:srgbClr val="F7F8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693408"/>
            <a:ext cx="12191695" cy="164592"/>
          </a:xfrm>
          <a:prstGeom prst="rect">
            <a:avLst/>
          </a:prstGeom>
          <a:solidFill>
            <a:srgbClr val="8CC63F"/>
          </a:solidFill>
          <a:ln w="12700">
            <a:solidFill>
              <a:srgbClr val="8CC63F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38912" y="6437376"/>
            <a:ext cx="2834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120" kern="0" dirty="0">
                <a:solidFill>
                  <a:srgbClr val="2447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LOOK SECOND EDITION</a:t>
            </a:r>
            <a:endParaRPr lang="en-US" sz="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56848" y="6419088"/>
            <a:ext cx="384048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24475B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1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56848" y="6419088"/>
            <a:ext cx="384048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24475B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1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image" Target="../media/image-2-1.jp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image" Target="../media/image-3-1.jp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image" Target="../media/image-4-1.jp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image" Target="../media/image-5-1.jp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image" Target="../media/image-6-1.jp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image" Target="../media/image-7-1.jp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3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8.xml"/><Relationship Id="rId5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617720" cy="6693408"/>
          </a:xfrm>
          <a:prstGeom prst="rect">
            <a:avLst/>
          </a:prstGeom>
          <a:solidFill>
            <a:srgbClr val="082B43"/>
          </a:solidFill>
          <a:ln w="12700">
            <a:solidFill>
              <a:srgbClr val="082B43"/>
            </a:solidFill>
            <a:prstDash val="solid"/>
          </a:ln>
        </p:spPr>
        <p:txBody>
          <a:bodyPr/>
          <a:p/>
        </p:txBody>
      </p:sp>
      <p:pic>
        <p:nvPicPr>
          <p:cNvPr id="26" name="Picture 25" descr="cover_centered_pane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7720" y="0"/>
            <a:ext cx="7571231" cy="6693408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502920" y="566928"/>
            <a:ext cx="182880" cy="566928"/>
          </a:xfrm>
          <a:prstGeom prst="rect">
            <a:avLst/>
          </a:prstGeom>
          <a:solidFill>
            <a:srgbClr val="FFD400"/>
          </a:solidFill>
          <a:ln w="12700">
            <a:solidFill>
              <a:srgbClr val="FFD400"/>
            </a:solidFill>
            <a:prstDash val="solid"/>
          </a:ln>
        </p:spPr>
        <p:txBody>
          <a:bodyPr/>
          <a:p/>
        </p:txBody>
      </p:sp>
      <p:sp>
        <p:nvSpPr>
          <p:cNvPr id="5" name="Text 2"/>
          <p:cNvSpPr/>
          <p:nvPr/>
        </p:nvSpPr>
        <p:spPr>
          <a:xfrm>
            <a:off x="841248" y="621792"/>
            <a:ext cx="3383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1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NATIONAL GEOGRAPHIC LEARNING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530352" y="1353312"/>
            <a:ext cx="370332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Look</a:t>
            </a:r>
            <a:endParaRPr lang="en-US" sz="3400" dirty="0"/>
          </a:p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Second Edition</a:t>
            </a:r>
            <a:endParaRPr lang="en-US" sz="3400" dirty="0"/>
          </a:p>
        </p:txBody>
      </p:sp>
      <p:sp>
        <p:nvSpPr>
          <p:cNvPr id="7" name="Text 4"/>
          <p:cNvSpPr/>
          <p:nvPr/>
        </p:nvSpPr>
        <p:spPr>
          <a:xfrm>
            <a:off x="548640" y="2852928"/>
            <a:ext cx="35204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300" b="1" dirty="0">
                <a:solidFill>
                  <a:srgbClr val="FFD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¿Qué cambia frente a la primera edición?</a:t>
            </a:r>
            <a:endParaRPr lang="en-US" sz="2300" dirty="0"/>
          </a:p>
        </p:txBody>
      </p:sp>
      <p:sp>
        <p:nvSpPr>
          <p:cNvPr id="8" name="Text 5"/>
          <p:cNvSpPr/>
          <p:nvPr/>
        </p:nvSpPr>
        <p:spPr>
          <a:xfrm>
            <a:off x="548640" y="3886200"/>
            <a:ext cx="3520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Más apoyo. Más práctica. Más oportunidades para que los alumnos usen el inglés con confianza.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548640" y="580644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C7D8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Guía visual para coordinadores y docentes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56848" y="6419088"/>
            <a:ext cx="384048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24475B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1" lang="en-US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20624"/>
            <a:ext cx="146304" cy="310896"/>
          </a:xfrm>
          <a:prstGeom prst="rect">
            <a:avLst/>
          </a:prstGeom>
          <a:solidFill>
            <a:srgbClr val="8CC63F"/>
          </a:solidFill>
          <a:ln w="12700">
            <a:solidFill>
              <a:srgbClr val="8CC63F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49808" y="438912"/>
            <a:ext cx="5120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40" kern="0" dirty="0">
                <a:solidFill>
                  <a:srgbClr val="082B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EVOLUCIÓN DE LOOK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768096"/>
            <a:ext cx="11247120" cy="438912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Autofit/>
          </a:bodyPr>
          <a:lstStyle/>
          <a:p>
            <a:pPr indent="0" marL="0" algn="l">
              <a:spcBef>
                <a:spcPts val="0"/>
              </a:spcBef>
              <a:spcAft>
                <a:spcPts val="0"/>
              </a:spcAft>
              <a:buNone/>
            </a:pPr>
            <a:r>
              <a:rPr sz="2600" b="1">
                <a:solidFill>
                  <a:srgbClr val="072E47"/>
                </a:solidFill>
                <a:latin typeface="Arial"/>
              </a:rPr>
              <a:t>La esencia se conserva; la experiencia se vuelve más clara y medible</a:t>
            </a:r>
            <a:endParaRPr lang="en-US" sz="2800" dirty="0"/>
          </a:p>
        </p:txBody>
      </p:sp>
      <p:pic>
        <p:nvPicPr>
          <p:cNvPr id="26" name="Picture 25" descr="covers_centered_bann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488" y="1536192"/>
            <a:ext cx="11228832" cy="2075688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475488" y="3886200"/>
            <a:ext cx="5330952" cy="2084832"/>
          </a:xfrm>
          <a:prstGeom prst="rect">
            <a:avLst/>
          </a:prstGeom>
          <a:solidFill>
            <a:srgbClr val="E5F7F8"/>
          </a:solidFill>
          <a:ln w="16510">
            <a:solidFill>
              <a:srgbClr val="4CBCC7"/>
            </a:solidFill>
            <a:prstDash val="solid"/>
          </a:ln>
        </p:spPr>
        <p:txBody>
          <a:bodyPr/>
          <a:p/>
        </p:txBody>
      </p:sp>
      <p:sp>
        <p:nvSpPr>
          <p:cNvPr id="7" name="Text 4"/>
          <p:cNvSpPr/>
          <p:nvPr/>
        </p:nvSpPr>
        <p:spPr>
          <a:xfrm>
            <a:off x="749808" y="4142232"/>
            <a:ext cx="2011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82B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 conserva</a:t>
            </a:r>
            <a:endParaRPr lang="en-US" sz="2200" dirty="0"/>
          </a:p>
        </p:txBody>
      </p:sp>
      <p:sp>
        <p:nvSpPr>
          <p:cNvPr id="8" name="Text 5"/>
          <p:cNvSpPr/>
          <p:nvPr/>
        </p:nvSpPr>
        <p:spPr>
          <a:xfrm>
            <a:off x="749808" y="4572000"/>
            <a:ext cx="4617720" cy="10972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216535" indent="-216535">
              <a:buSzPct val="100000"/>
              <a:buChar char="•"/>
            </a:pPr>
            <a:r>
              <a:rPr lang="en-US" sz="1550" dirty="0">
                <a:solidFill>
                  <a:srgbClr val="1721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Contenido auténtico y contextos reales.</a:t>
            </a:r>
            <a:endParaRPr lang="en-US" sz="1550" dirty="0"/>
          </a:p>
          <a:p>
            <a:pPr marL="216535" indent="-216535">
              <a:buSzPct val="100000"/>
              <a:buChar char="•"/>
            </a:pPr>
            <a:r>
              <a:rPr lang="en-US" sz="1550" dirty="0">
                <a:solidFill>
                  <a:srgbClr val="1721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Desarrollo integrado de habilidades.</a:t>
            </a:r>
            <a:endParaRPr lang="en-US" sz="1550" dirty="0"/>
          </a:p>
          <a:p>
            <a:pPr marL="216535" indent="-216535">
              <a:buSzPct val="100000"/>
              <a:buChar char="•"/>
            </a:pPr>
            <a:r>
              <a:rPr lang="en-US" sz="1550" dirty="0">
                <a:solidFill>
                  <a:srgbClr val="1721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Enfoque comunicativo para young learners.</a:t>
            </a:r>
            <a:endParaRPr lang="en-US" sz="1550" dirty="0"/>
          </a:p>
          <a:p>
            <a:pPr marL="216535" indent="-216535">
              <a:buSzPct val="100000"/>
              <a:buChar char="•"/>
            </a:pPr>
            <a:r>
              <a:rPr lang="en-US" sz="1550" dirty="0">
                <a:solidFill>
                  <a:srgbClr val="1721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Fotografía y videos de National Geographic.</a:t>
            </a:r>
            <a:endParaRPr lang="en-US" sz="1550" dirty="0"/>
          </a:p>
        </p:txBody>
      </p:sp>
      <p:sp>
        <p:nvSpPr>
          <p:cNvPr id="9" name="Shape 6"/>
          <p:cNvSpPr/>
          <p:nvPr/>
        </p:nvSpPr>
        <p:spPr>
          <a:xfrm>
            <a:off x="6108192" y="3886200"/>
            <a:ext cx="5596128" cy="2084832"/>
          </a:xfrm>
          <a:prstGeom prst="rect">
            <a:avLst/>
          </a:prstGeom>
          <a:solidFill>
            <a:srgbClr val="EDF6DF"/>
          </a:solidFill>
          <a:ln w="16510">
            <a:solidFill>
              <a:srgbClr val="8CC63F"/>
            </a:solidFill>
            <a:prstDash val="solid"/>
          </a:ln>
        </p:spPr>
        <p:txBody>
          <a:bodyPr/>
          <a:p/>
        </p:txBody>
      </p:sp>
      <p:sp>
        <p:nvSpPr>
          <p:cNvPr id="10" name="Text 7"/>
          <p:cNvSpPr/>
          <p:nvPr/>
        </p:nvSpPr>
        <p:spPr>
          <a:xfrm>
            <a:off x="6382512" y="4142232"/>
            <a:ext cx="2651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82B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 fortalece en 2e</a:t>
            </a:r>
            <a:endParaRPr lang="en-US" sz="2200" dirty="0"/>
          </a:p>
        </p:txBody>
      </p:sp>
      <p:sp>
        <p:nvSpPr>
          <p:cNvPr id="11" name="Text 8"/>
          <p:cNvSpPr/>
          <p:nvPr/>
        </p:nvSpPr>
        <p:spPr>
          <a:xfrm>
            <a:off x="6382512" y="4572000"/>
            <a:ext cx="4828032" cy="10972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216535" indent="-216535">
              <a:buSzPct val="100000"/>
              <a:buChar char="•"/>
            </a:pPr>
            <a:r>
              <a:rPr lang="en-US" sz="1550" dirty="0">
                <a:solidFill>
                  <a:srgbClr val="1721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Progresión del idioma y objetivos más visibles.</a:t>
            </a:r>
            <a:endParaRPr lang="en-US" sz="1550" dirty="0"/>
          </a:p>
          <a:p>
            <a:pPr marL="216535" indent="-216535">
              <a:buSzPct val="100000"/>
              <a:buChar char="•"/>
            </a:pPr>
            <a:r>
              <a:rPr lang="en-US" sz="1550" dirty="0">
                <a:solidFill>
                  <a:srgbClr val="1721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Ruta docente, rutinas y diferenciación más claras.</a:t>
            </a:r>
            <a:endParaRPr lang="en-US" sz="1550" dirty="0"/>
          </a:p>
          <a:p>
            <a:pPr marL="216535" indent="-216535">
              <a:buSzPct val="100000"/>
              <a:buChar char="•"/>
            </a:pPr>
            <a:r>
              <a:rPr lang="en-US" sz="1550" dirty="0">
                <a:solidFill>
                  <a:srgbClr val="1721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Marco explícito de life y global citizenship skills.</a:t>
            </a:r>
            <a:endParaRPr lang="en-US" sz="1550" dirty="0"/>
          </a:p>
          <a:p>
            <a:pPr marL="216535" indent="-216535">
              <a:buSzPct val="100000"/>
              <a:buChar char="•"/>
            </a:pPr>
            <a:r>
              <a:rPr lang="en-US" sz="1550" dirty="0">
                <a:solidFill>
                  <a:srgbClr val="1721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Evaluación continua, práctica digital y seguimiento.</a:t>
            </a:r>
            <a:endParaRPr lang="en-US" sz="1550" dirty="0"/>
          </a:p>
        </p:txBody>
      </p:sp>
      <p:sp>
        <p:nvSpPr>
          <p:cNvPr id="12" name="Text 9"/>
          <p:cNvSpPr/>
          <p:nvPr/>
        </p:nvSpPr>
        <p:spPr>
          <a:xfrm>
            <a:off x="640080" y="6108192"/>
            <a:ext cx="10881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i="1" dirty="0">
                <a:solidFill>
                  <a:srgbClr val="6672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Nota: la documentación disponible describe qué se fortalece o incorpora en 2e; no implica que cada elemento estuviera ausente en la primera edición.</a:t>
            </a:r>
            <a:endParaRPr lang="en-US" sz="9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56848" y="6419088"/>
            <a:ext cx="384048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24475B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1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20624"/>
            <a:ext cx="146304" cy="310896"/>
          </a:xfrm>
          <a:prstGeom prst="rect">
            <a:avLst/>
          </a:prstGeom>
          <a:solidFill>
            <a:srgbClr val="4CBCC7"/>
          </a:solidFill>
          <a:ln w="12700">
            <a:solidFill>
              <a:srgbClr val="4CBCC7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49808" y="438912"/>
            <a:ext cx="5120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40" kern="0" dirty="0">
                <a:solidFill>
                  <a:srgbClr val="082B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· LOOK AT LANGUAGE GROWTH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768096"/>
            <a:ext cx="11247120" cy="438912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Autofit/>
          </a:bodyPr>
          <a:lstStyle/>
          <a:p>
            <a:pPr indent="0" marL="0" algn="l">
              <a:spcBef>
                <a:spcPts val="0"/>
              </a:spcBef>
              <a:spcAft>
                <a:spcPts val="0"/>
              </a:spcAft>
              <a:buNone/>
            </a:pPr>
            <a:r>
              <a:rPr sz="2600" b="1">
                <a:solidFill>
                  <a:srgbClr val="072E47"/>
                </a:solidFill>
                <a:latin typeface="Arial"/>
              </a:rPr>
              <a:t>El aprendizaje del idioma es más visible y sistemático</a:t>
            </a:r>
            <a:endParaRPr lang="en-US" sz="2800" dirty="0"/>
          </a:p>
        </p:txBody>
      </p:sp>
      <p:pic>
        <p:nvPicPr>
          <p:cNvPr id="5" name="Image 0" descr="/mnt/data/work_look2e_updated/Look2e/assets/language_growth.jpg">    </p:cNvPr>
          <p:cNvPicPr>
            <a:picLocks noChangeAspect="1"/>
          </p:cNvPicPr>
          <p:nvPr/>
        </p:nvPicPr>
        <p:blipFill>
          <a:blip r:embed="rId1"/>
          <a:srcRect/>
          <a:stretch/>
        </p:blipFill>
        <p:spPr>
          <a:xfrm>
            <a:off x="475488" y="1909095"/>
            <a:ext cx="6720840" cy="3780472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7424928" y="1536192"/>
            <a:ext cx="4279392" cy="4526280"/>
          </a:xfrm>
          <a:prstGeom prst="rect">
            <a:avLst/>
          </a:prstGeom>
          <a:solidFill>
            <a:srgbClr val="FFFFFF"/>
          </a:solidFill>
          <a:ln w="20320">
            <a:solidFill>
              <a:srgbClr val="4CBCC7"/>
            </a:solidFill>
            <a:prstDash val="solid"/>
          </a:ln>
        </p:spPr>
        <p:txBody>
          <a:bodyPr/>
          <a:p/>
        </p:txBody>
      </p:sp>
      <p:sp>
        <p:nvSpPr>
          <p:cNvPr id="7" name="Text 4"/>
          <p:cNvSpPr/>
          <p:nvPr/>
        </p:nvSpPr>
        <p:spPr>
          <a:xfrm>
            <a:off x="7754112" y="1901952"/>
            <a:ext cx="3383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082B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¿Qué se fortalece?</a:t>
            </a:r>
            <a:endParaRPr lang="en-US" sz="2300" dirty="0"/>
          </a:p>
        </p:txBody>
      </p:sp>
      <p:sp>
        <p:nvSpPr>
          <p:cNvPr id="8" name="Text 5"/>
          <p:cNvSpPr/>
          <p:nvPr/>
        </p:nvSpPr>
        <p:spPr>
          <a:xfrm>
            <a:off x="7754112" y="2432304"/>
            <a:ext cx="3456432" cy="2651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230505" indent="-230505">
              <a:buSzPct val="100000"/>
              <a:buChar char="•"/>
            </a:pPr>
            <a:r>
              <a:rPr lang="en-US" sz="1650" dirty="0">
                <a:solidFill>
                  <a:srgbClr val="1721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lenguaje se introduce, revisita y refuerza a lo largo de cada unidad.</a:t>
            </a:r>
            <a:endParaRPr lang="en-US" sz="1650" dirty="0"/>
          </a:p>
          <a:p>
            <a:pPr marL="230505" indent="-230505">
              <a:buSzPct val="100000"/>
              <a:buChar char="•"/>
            </a:pPr>
            <a:r>
              <a:rPr lang="en-US" sz="1650" dirty="0">
                <a:solidFill>
                  <a:srgbClr val="1721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Lecciones cortas y enfocadas integran las cuatro habilidades.</a:t>
            </a:r>
            <a:endParaRPr lang="en-US" sz="1650" dirty="0"/>
          </a:p>
          <a:p>
            <a:pPr marL="230505" indent="-230505">
              <a:buSzPct val="100000"/>
              <a:buChar char="•"/>
            </a:pPr>
            <a:r>
              <a:rPr lang="en-US" sz="1650" dirty="0">
                <a:solidFill>
                  <a:srgbClr val="1721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Actividades del mundo real hacen el idioma relevante y significativo.</a:t>
            </a:r>
            <a:endParaRPr lang="en-US" sz="1650" dirty="0"/>
          </a:p>
          <a:p>
            <a:pPr marL="230505" indent="-230505">
              <a:buSzPct val="100000"/>
              <a:buChar char="•"/>
            </a:pPr>
            <a:r>
              <a:rPr lang="en-US" sz="1650" dirty="0">
                <a:solidFill>
                  <a:srgbClr val="1721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Los alumnos conectan ideas, se comunican y se expresan con mayor confianza.</a:t>
            </a:r>
            <a:endParaRPr lang="en-US" sz="1650" dirty="0"/>
          </a:p>
        </p:txBody>
      </p:sp>
      <p:sp>
        <p:nvSpPr>
          <p:cNvPr id="9" name="Shape 6"/>
          <p:cNvSpPr/>
          <p:nvPr/>
        </p:nvSpPr>
        <p:spPr>
          <a:xfrm>
            <a:off x="7754112" y="5285232"/>
            <a:ext cx="3429000" cy="384048"/>
          </a:xfrm>
          <a:prstGeom prst="rect">
            <a:avLst/>
          </a:prstGeom>
          <a:solidFill>
            <a:srgbClr val="E5F7F8"/>
          </a:solidFill>
          <a:ln w="12700">
            <a:solidFill>
              <a:srgbClr val="E5F7F8"/>
            </a:solidFill>
            <a:prstDash val="solid"/>
          </a:ln>
        </p:spPr>
        <p:txBody>
          <a:bodyPr/>
          <a:p/>
        </p:txBody>
      </p:sp>
      <p:sp>
        <p:nvSpPr>
          <p:cNvPr id="10" name="Text 7"/>
          <p:cNvSpPr/>
          <p:nvPr/>
        </p:nvSpPr>
        <p:spPr>
          <a:xfrm>
            <a:off x="7955280" y="5385816"/>
            <a:ext cx="3017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20" b="1" dirty="0">
                <a:solidFill>
                  <a:srgbClr val="082B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Diferencia clave: mayor explicitud, reciclaje y evidencia de aprendizaje.</a:t>
            </a:r>
            <a:endParaRPr lang="en-US" sz="112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56848" y="6419088"/>
            <a:ext cx="384048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24475B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1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20624"/>
            <a:ext cx="146304" cy="310896"/>
          </a:xfrm>
          <a:prstGeom prst="rect">
            <a:avLst/>
          </a:prstGeom>
          <a:solidFill>
            <a:srgbClr val="8CC63F"/>
          </a:solidFill>
          <a:ln w="12700">
            <a:solidFill>
              <a:srgbClr val="8CC63F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49808" y="438912"/>
            <a:ext cx="5120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40" kern="0" dirty="0">
                <a:solidFill>
                  <a:srgbClr val="082B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· LOOK AT TEACHER SUPPORT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768096"/>
            <a:ext cx="11247120" cy="438912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Autofit/>
          </a:bodyPr>
          <a:lstStyle/>
          <a:p>
            <a:pPr indent="0" marL="0" algn="l">
              <a:spcBef>
                <a:spcPts val="0"/>
              </a:spcBef>
              <a:spcAft>
                <a:spcPts val="0"/>
              </a:spcAft>
              <a:buNone/>
            </a:pPr>
            <a:r>
              <a:rPr sz="2600" b="1">
                <a:solidFill>
                  <a:srgbClr val="072E47"/>
                </a:solidFill>
                <a:latin typeface="Arial"/>
              </a:rPr>
              <a:t>La implementación docente está guiada paso a paso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475488" y="1536192"/>
            <a:ext cx="4114800" cy="4526280"/>
          </a:xfrm>
          <a:prstGeom prst="rect">
            <a:avLst/>
          </a:prstGeom>
          <a:solidFill>
            <a:srgbClr val="FFFFFF"/>
          </a:solidFill>
          <a:ln w="20320">
            <a:solidFill>
              <a:srgbClr val="8CC63F"/>
            </a:solidFill>
            <a:prstDash val="solid"/>
          </a:ln>
        </p:spPr>
        <p:txBody>
          <a:bodyPr/>
          <a:p/>
        </p:txBody>
      </p:sp>
      <p:sp>
        <p:nvSpPr>
          <p:cNvPr id="6" name="Text 4"/>
          <p:cNvSpPr/>
          <p:nvPr/>
        </p:nvSpPr>
        <p:spPr>
          <a:xfrm>
            <a:off x="804672" y="1901952"/>
            <a:ext cx="34290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300" b="1" dirty="0">
                <a:solidFill>
                  <a:srgbClr val="082B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Más claridad desde el día uno</a:t>
            </a:r>
            <a:endParaRPr lang="en-US" sz="2300" dirty="0"/>
          </a:p>
        </p:txBody>
      </p:sp>
      <p:sp>
        <p:nvSpPr>
          <p:cNvPr id="7" name="Text 5"/>
          <p:cNvSpPr/>
          <p:nvPr/>
        </p:nvSpPr>
        <p:spPr>
          <a:xfrm>
            <a:off x="804672" y="2487168"/>
            <a:ext cx="3364992" cy="2743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226314" indent="-226314">
              <a:buSzPct val="100000"/>
              <a:buChar char="•"/>
            </a:pPr>
            <a:r>
              <a:rPr lang="en-US" sz="1620" dirty="0">
                <a:solidFill>
                  <a:srgbClr val="1721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Objetivos de aprendizaje claramente señalizados.</a:t>
            </a:r>
            <a:endParaRPr lang="en-US" sz="1620" dirty="0"/>
          </a:p>
          <a:p>
            <a:pPr marL="226314" indent="-226314">
              <a:buSzPct val="100000"/>
              <a:buChar char="•"/>
            </a:pPr>
            <a:r>
              <a:rPr lang="en-US" sz="1620" dirty="0">
                <a:solidFill>
                  <a:srgbClr val="1721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Ruta estructurada para cada tipo de lección.</a:t>
            </a:r>
            <a:endParaRPr lang="en-US" sz="1620" dirty="0"/>
          </a:p>
          <a:p>
            <a:pPr marL="226314" indent="-226314">
              <a:buSzPct val="100000"/>
              <a:buChar char="•"/>
            </a:pPr>
            <a:r>
              <a:rPr lang="en-US" sz="1620" dirty="0">
                <a:solidFill>
                  <a:srgbClr val="1721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Teaching Routines para docentes nuevos y experimentados.</a:t>
            </a:r>
            <a:endParaRPr lang="en-US" sz="1620" dirty="0"/>
          </a:p>
          <a:p>
            <a:pPr marL="226314" indent="-226314">
              <a:buSzPct val="100000"/>
              <a:buChar char="•"/>
            </a:pPr>
            <a:r>
              <a:rPr lang="en-US" sz="1620" dirty="0">
                <a:solidFill>
                  <a:srgbClr val="1721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Support y Extend para atender diferentes necesidades.</a:t>
            </a:r>
            <a:endParaRPr lang="en-US" sz="1620" dirty="0"/>
          </a:p>
          <a:p>
            <a:pPr marL="226314" indent="-226314">
              <a:buSzPct val="100000"/>
              <a:buChar char="•"/>
            </a:pPr>
            <a:r>
              <a:rPr lang="en-US" sz="1620" dirty="0">
                <a:solidFill>
                  <a:srgbClr val="1721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Juegos, graphic organizers, rubrics, tips y flashcards.</a:t>
            </a:r>
            <a:endParaRPr lang="en-US" sz="1620" dirty="0"/>
          </a:p>
        </p:txBody>
      </p:sp>
      <p:sp>
        <p:nvSpPr>
          <p:cNvPr id="8" name="Shape 6"/>
          <p:cNvSpPr/>
          <p:nvPr/>
        </p:nvSpPr>
        <p:spPr>
          <a:xfrm>
            <a:off x="804672" y="5422392"/>
            <a:ext cx="3383280" cy="310896"/>
          </a:xfrm>
          <a:prstGeom prst="rect">
            <a:avLst/>
          </a:prstGeom>
          <a:solidFill>
            <a:srgbClr val="EDF6DF"/>
          </a:solidFill>
          <a:ln w="12700">
            <a:solidFill>
              <a:srgbClr val="EDF6DF"/>
            </a:solidFill>
            <a:prstDash val="solid"/>
          </a:ln>
        </p:spPr>
        <p:txBody>
          <a:bodyPr/>
          <a:p/>
        </p:txBody>
      </p:sp>
      <p:sp>
        <p:nvSpPr>
          <p:cNvPr id="9" name="Text 7"/>
          <p:cNvSpPr/>
          <p:nvPr/>
        </p:nvSpPr>
        <p:spPr>
          <a:xfrm>
            <a:off x="932688" y="5486400"/>
            <a:ext cx="312724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80" b="1" dirty="0">
                <a:solidFill>
                  <a:srgbClr val="4E7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Resultado: menos preparación y mayor consistencia entre salones.</a:t>
            </a:r>
            <a:endParaRPr lang="en-US" sz="1080" dirty="0"/>
          </a:p>
        </p:txBody>
      </p:sp>
      <p:pic>
        <p:nvPicPr>
          <p:cNvPr id="10" name="Image 0" descr="/mnt/data/work_look2e_updated/Look2e/assets/teacher_support.jpg">    </p:cNvPr>
          <p:cNvPicPr>
            <a:picLocks noChangeAspect="1"/>
          </p:cNvPicPr>
          <p:nvPr/>
        </p:nvPicPr>
        <p:blipFill>
          <a:blip r:embed="rId1"/>
          <a:srcRect/>
          <a:stretch/>
        </p:blipFill>
        <p:spPr>
          <a:xfrm>
            <a:off x="4846320" y="1870519"/>
            <a:ext cx="6858000" cy="3857625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56848" y="6419088"/>
            <a:ext cx="384048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24475B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1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20624"/>
            <a:ext cx="146304" cy="310896"/>
          </a:xfrm>
          <a:prstGeom prst="rect">
            <a:avLst/>
          </a:prstGeom>
          <a:solidFill>
            <a:srgbClr val="4CBCC7"/>
          </a:solidFill>
          <a:ln w="12700">
            <a:solidFill>
              <a:srgbClr val="4CBCC7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49808" y="438912"/>
            <a:ext cx="5120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40" kern="0" dirty="0">
                <a:solidFill>
                  <a:srgbClr val="082B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· LOOK AT ME · LOOK AT YOU · LOOK AT THE WORLD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768096"/>
            <a:ext cx="11247120" cy="438912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Autofit/>
          </a:bodyPr>
          <a:lstStyle/>
          <a:p>
            <a:pPr indent="0" marL="0" algn="l">
              <a:spcBef>
                <a:spcPts val="0"/>
              </a:spcBef>
              <a:spcAft>
                <a:spcPts val="0"/>
              </a:spcAft>
              <a:buNone/>
            </a:pPr>
            <a:r>
              <a:rPr sz="2400" b="1">
                <a:solidFill>
                  <a:srgbClr val="072E47"/>
                </a:solidFill>
                <a:latin typeface="Arial"/>
              </a:rPr>
              <a:t>La segunda edición incorpora un marco explícito de competencias</a:t>
            </a:r>
            <a:endParaRPr lang="en-US" sz="2800" dirty="0"/>
          </a:p>
        </p:txBody>
      </p:sp>
      <p:pic>
        <p:nvPicPr>
          <p:cNvPr id="5" name="Image 0" descr="/mnt/data/work_look2e_updated/Look2e/assets/life_skills.jpg">    </p:cNvPr>
          <p:cNvPicPr>
            <a:picLocks noChangeAspect="1"/>
          </p:cNvPicPr>
          <p:nvPr/>
        </p:nvPicPr>
        <p:blipFill>
          <a:blip r:embed="rId1"/>
          <a:srcRect/>
          <a:stretch/>
        </p:blipFill>
        <p:spPr>
          <a:xfrm>
            <a:off x="475488" y="1741932"/>
            <a:ext cx="7315200" cy="411480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8046720" y="1536192"/>
            <a:ext cx="3657600" cy="4526280"/>
          </a:xfrm>
          <a:prstGeom prst="rect">
            <a:avLst/>
          </a:prstGeom>
          <a:solidFill>
            <a:srgbClr val="FFFFFF"/>
          </a:solidFill>
          <a:ln w="20320">
            <a:solidFill>
              <a:srgbClr val="4CBCC7"/>
            </a:solidFill>
            <a:prstDash val="solid"/>
          </a:ln>
        </p:spPr>
        <p:txBody>
          <a:bodyPr/>
          <a:p/>
        </p:txBody>
      </p:sp>
      <p:sp>
        <p:nvSpPr>
          <p:cNvPr id="7" name="Text 4"/>
          <p:cNvSpPr/>
          <p:nvPr/>
        </p:nvSpPr>
        <p:spPr>
          <a:xfrm>
            <a:off x="8339327" y="1883664"/>
            <a:ext cx="3127248" cy="310896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Autofit/>
          </a:bodyPr>
          <a:lstStyle/>
          <a:p>
            <a:pPr indent="0" mar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rgbClr val="072E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Tres niveles de desarrollo</a:t>
            </a:r>
            <a:endParaRPr lang="en-US" sz="2200" dirty="0"/>
          </a:p>
        </p:txBody>
      </p:sp>
      <p:sp>
        <p:nvSpPr>
          <p:cNvPr id="8" name="Text 5"/>
          <p:cNvSpPr/>
          <p:nvPr/>
        </p:nvSpPr>
        <p:spPr>
          <a:xfrm>
            <a:off x="8357616" y="2414016"/>
            <a:ext cx="2852928" cy="2523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indent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60" b="1" dirty="0">
                <a:solidFill>
                  <a:srgbClr val="4E7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LOOK AT ME
</a:t>
            </a:r>
            <a:pPr indent="0" marL="0">
              <a:buNone/>
            </a:pPr>
            <a:r>
              <a:rPr lang="en-US" sz="1460" dirty="0">
                <a:solidFill>
                  <a:srgbClr val="1721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Autoconocimiento, autorregulación y responsabilidad personal.
</a:t>
            </a:r>
            <a:pPr indent="0" marL="0">
              <a:buNone/>
            </a:pPr>
            <a:r>
              <a:rPr lang="en-US" sz="1460" b="1" dirty="0">
                <a:solidFill>
                  <a:srgbClr val="4F9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LOOK AT YOU
</a:t>
            </a:r>
            <a:pPr indent="0" marL="0">
              <a:buNone/>
            </a:pPr>
            <a:r>
              <a:rPr lang="en-US" sz="1460" dirty="0">
                <a:solidFill>
                  <a:srgbClr val="1721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Empatía, colaboración y conciencia interpersonal.
</a:t>
            </a:r>
            <a:pPr indent="0" marL="0">
              <a:buNone/>
            </a:pPr>
            <a:r>
              <a:rPr lang="en-US" sz="1460" b="1" dirty="0">
                <a:solidFill>
                  <a:srgbClr val="258A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LOOK AT THE WORLD
</a:t>
            </a:r>
            <a:pPr indent="0" marL="0">
              <a:buNone/>
            </a:pPr>
            <a:r>
              <a:rPr lang="en-US" sz="1460" dirty="0">
                <a:solidFill>
                  <a:srgbClr val="1721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Conciencia intercultural, sostenibilidad y ciudadanía global.</a:t>
            </a:r>
            <a:endParaRPr lang="en-US" sz="1520" dirty="0"/>
          </a:p>
        </p:txBody>
      </p:sp>
      <p:sp>
        <p:nvSpPr>
          <p:cNvPr id="9" name="Shape 6"/>
          <p:cNvSpPr/>
          <p:nvPr/>
        </p:nvSpPr>
        <p:spPr>
          <a:xfrm>
            <a:off x="8357616" y="5138928"/>
            <a:ext cx="2880360" cy="566928"/>
          </a:xfrm>
          <a:prstGeom prst="rect">
            <a:avLst/>
          </a:prstGeom>
          <a:solidFill>
            <a:srgbClr val="E5F7F8"/>
          </a:solidFill>
          <a:ln w="12700">
            <a:solidFill>
              <a:srgbClr val="E5F7F8"/>
            </a:solidFill>
            <a:prstDash val="solid"/>
          </a:ln>
        </p:spPr>
        <p:txBody>
          <a:bodyPr/>
          <a:p/>
        </p:txBody>
      </p:sp>
      <p:sp>
        <p:nvSpPr>
          <p:cNvPr id="10" name="Text 7"/>
          <p:cNvSpPr/>
          <p:nvPr/>
        </p:nvSpPr>
        <p:spPr>
          <a:xfrm>
            <a:off x="8522208" y="5138928"/>
            <a:ext cx="254203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20" b="1" dirty="0">
                <a:solidFill>
                  <a:srgbClr val="082B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Cada unidad modela una competencia y la lleva a una tarea comunicativa personalizada.</a:t>
            </a:r>
            <a:endParaRPr lang="en-US" sz="112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56848" y="6419088"/>
            <a:ext cx="384048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24475B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1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20624"/>
            <a:ext cx="146304" cy="310896"/>
          </a:xfrm>
          <a:prstGeom prst="rect">
            <a:avLst/>
          </a:prstGeom>
          <a:solidFill>
            <a:srgbClr val="8CC63F"/>
          </a:solidFill>
          <a:ln w="12700">
            <a:solidFill>
              <a:srgbClr val="8CC63F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49808" y="438912"/>
            <a:ext cx="5120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40" kern="0" dirty="0">
                <a:solidFill>
                  <a:srgbClr val="082B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· LOOK AT THE RESULTS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768096"/>
            <a:ext cx="11247120" cy="438912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Autofit/>
          </a:bodyPr>
          <a:lstStyle/>
          <a:p>
            <a:pPr indent="0" marL="0" algn="l">
              <a:spcBef>
                <a:spcPts val="0"/>
              </a:spcBef>
              <a:spcAft>
                <a:spcPts val="0"/>
              </a:spcAft>
              <a:buNone/>
            </a:pPr>
            <a:r>
              <a:rPr sz="2600" b="1">
                <a:solidFill>
                  <a:srgbClr val="072E47"/>
                </a:solidFill>
                <a:latin typeface="Arial"/>
              </a:rPr>
              <a:t>La evaluación acompaña todo el proceso de aprendizaje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475488" y="1536192"/>
            <a:ext cx="4160520" cy="4526280"/>
          </a:xfrm>
          <a:prstGeom prst="rect">
            <a:avLst/>
          </a:prstGeom>
          <a:solidFill>
            <a:srgbClr val="FFFFFF"/>
          </a:solidFill>
          <a:ln w="20320">
            <a:solidFill>
              <a:srgbClr val="8CC63F"/>
            </a:solidFill>
            <a:prstDash val="solid"/>
          </a:ln>
        </p:spPr>
        <p:txBody>
          <a:bodyPr/>
          <a:p/>
        </p:txBody>
      </p:sp>
      <p:sp>
        <p:nvSpPr>
          <p:cNvPr id="6" name="Text 4"/>
          <p:cNvSpPr/>
          <p:nvPr/>
        </p:nvSpPr>
        <p:spPr>
          <a:xfrm>
            <a:off x="804672" y="1847088"/>
            <a:ext cx="3429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82B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Una estrategia multifuente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804672" y="2395728"/>
            <a:ext cx="3401568" cy="267004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224917" indent="-224917">
              <a:buSzPct val="100000"/>
              <a:buChar char="•"/>
            </a:pPr>
            <a:r>
              <a:rPr lang="en-US" sz="1610" dirty="0">
                <a:solidFill>
                  <a:srgbClr val="1721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Assessment for learning y assessment of learning.</a:t>
            </a:r>
            <a:endParaRPr lang="en-US" sz="1610" dirty="0"/>
          </a:p>
          <a:p>
            <a:pPr marL="224917" indent="-224917">
              <a:buSzPct val="100000"/>
              <a:buChar char="•"/>
            </a:pPr>
            <a:r>
              <a:rPr lang="en-US" sz="1610" dirty="0">
                <a:solidFill>
                  <a:srgbClr val="1721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Evaluación informal integrada en cada lección.</a:t>
            </a:r>
            <a:endParaRPr lang="en-US" sz="1610" dirty="0"/>
          </a:p>
          <a:p>
            <a:pPr marL="224917" indent="-224917">
              <a:buSzPct val="100000"/>
              <a:buChar char="•"/>
            </a:pPr>
            <a:r>
              <a:rPr lang="en-US" sz="1610" dirty="0">
                <a:solidFill>
                  <a:srgbClr val="1721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Rubrics y criterios CEFR adaptados a young learners.</a:t>
            </a:r>
            <a:endParaRPr lang="en-US" sz="1610" dirty="0"/>
          </a:p>
          <a:p>
            <a:pPr marL="224917" indent="-224917">
              <a:buSzPct val="100000"/>
              <a:buChar char="•"/>
            </a:pPr>
            <a:r>
              <a:rPr lang="en-US" sz="1610" dirty="0">
                <a:solidFill>
                  <a:srgbClr val="1721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Peer feedback y reflexiones Look Back.</a:t>
            </a:r>
            <a:endParaRPr lang="en-US" sz="1610" dirty="0"/>
          </a:p>
          <a:p>
            <a:pPr marL="224917" indent="-224917">
              <a:buSzPct val="100000"/>
              <a:buChar char="•"/>
            </a:pPr>
            <a:r>
              <a:rPr lang="en-US" sz="1610" dirty="0">
                <a:solidFill>
                  <a:srgbClr val="1721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Practice, Exam Strategies y práctica completa en el Workbook.</a:t>
            </a:r>
            <a:endParaRPr lang="en-US" sz="1610" dirty="0"/>
          </a:p>
        </p:txBody>
      </p:sp>
      <p:sp>
        <p:nvSpPr>
          <p:cNvPr id="8" name="Shape 6"/>
          <p:cNvSpPr/>
          <p:nvPr/>
        </p:nvSpPr>
        <p:spPr>
          <a:xfrm>
            <a:off x="804672" y="5285232"/>
            <a:ext cx="3401568" cy="402336"/>
          </a:xfrm>
          <a:prstGeom prst="rect">
            <a:avLst/>
          </a:prstGeom>
          <a:solidFill>
            <a:srgbClr val="FFF6C7"/>
          </a:solidFill>
          <a:ln w="12700">
            <a:solidFill>
              <a:srgbClr val="FFF6C7"/>
            </a:solidFill>
            <a:prstDash val="solid"/>
          </a:ln>
        </p:spPr>
        <p:txBody>
          <a:bodyPr/>
          <a:p/>
        </p:txBody>
      </p:sp>
      <p:sp>
        <p:nvSpPr>
          <p:cNvPr id="9" name="Text 7"/>
          <p:cNvSpPr/>
          <p:nvPr/>
        </p:nvSpPr>
        <p:spPr>
          <a:xfrm>
            <a:off x="950976" y="5376672"/>
            <a:ext cx="310896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80" b="1" dirty="0">
                <a:solidFill>
                  <a:srgbClr val="1721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Incluye preparación para Cambridge Young Learners: Starters, Movers y Flyers.</a:t>
            </a:r>
            <a:endParaRPr lang="en-US" sz="1080" dirty="0"/>
          </a:p>
        </p:txBody>
      </p:sp>
      <p:pic>
        <p:nvPicPr>
          <p:cNvPr id="10" name="Image 0" descr="/mnt/data/work_look2e_updated/Look2e/assets/assessment_journey.jpg">    </p:cNvPr>
          <p:cNvPicPr>
            <a:picLocks noChangeAspect="1"/>
          </p:cNvPicPr>
          <p:nvPr/>
        </p:nvPicPr>
        <p:blipFill>
          <a:blip r:embed="rId1"/>
          <a:srcRect/>
          <a:stretch/>
        </p:blipFill>
        <p:spPr>
          <a:xfrm>
            <a:off x="4882896" y="1880806"/>
            <a:ext cx="6821424" cy="3837051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56848" y="6419088"/>
            <a:ext cx="384048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24475B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1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82B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693408"/>
            <a:ext cx="12191695" cy="164592"/>
          </a:xfrm>
          <a:prstGeom prst="rect">
            <a:avLst/>
          </a:prstGeom>
          <a:solidFill>
            <a:srgbClr val="FFD400"/>
          </a:solidFill>
          <a:ln w="12700">
            <a:solidFill>
              <a:srgbClr val="FFD400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502920" y="438912"/>
            <a:ext cx="43891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30" kern="0" dirty="0">
                <a:solidFill>
                  <a:srgbClr val="FFD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· PRÁCTICA DIGITAL Y SEGUIMIENTO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02920" y="804672"/>
            <a:ext cx="11155680" cy="438912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Autofit/>
          </a:bodyPr>
          <a:lstStyle/>
          <a:p>
            <a:pPr indent="0" marL="0" algn="l">
              <a:spcBef>
                <a:spcPts val="0"/>
              </a:spcBef>
              <a:spcAft>
                <a:spcPts val="0"/>
              </a:spcAft>
              <a:buNone/>
            </a:pPr>
            <a:r>
              <a:rPr sz="2600" b="1">
                <a:solidFill>
                  <a:srgbClr val="FFFFFF"/>
                </a:solidFill>
                <a:latin typeface="Arial"/>
              </a:rPr>
              <a:t>Más práctica digital y datos para acompañar el progreso</a:t>
            </a:r>
            <a:endParaRPr lang="en-US" sz="2900" dirty="0"/>
          </a:p>
        </p:txBody>
      </p:sp>
      <p:pic>
        <p:nvPicPr>
          <p:cNvPr id="26" name="Picture 25" descr="digital_centered_pane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682496"/>
            <a:ext cx="4800600" cy="438912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650992" y="1755648"/>
            <a:ext cx="192024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3200" b="1" dirty="0">
                <a:solidFill>
                  <a:srgbClr val="FFD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≈1,350</a:t>
            </a:r>
            <a:endParaRPr lang="en-US" sz="3200" dirty="0"/>
          </a:p>
        </p:txBody>
      </p:sp>
      <p:sp>
        <p:nvSpPr>
          <p:cNvPr id="7" name="Text 4"/>
          <p:cNvSpPr/>
          <p:nvPr/>
        </p:nvSpPr>
        <p:spPr>
          <a:xfrm>
            <a:off x="7818120" y="1801368"/>
            <a:ext cx="36118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reactivos de evaluación alineados al CEFR por nivel</a:t>
            </a:r>
            <a:endParaRPr lang="en-US" sz="1550" dirty="0"/>
          </a:p>
        </p:txBody>
      </p:sp>
      <p:sp>
        <p:nvSpPr>
          <p:cNvPr id="8" name="Text 5"/>
          <p:cNvSpPr/>
          <p:nvPr/>
        </p:nvSpPr>
        <p:spPr>
          <a:xfrm>
            <a:off x="5650992" y="2898648"/>
            <a:ext cx="192024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3200" b="1" dirty="0">
                <a:solidFill>
                  <a:srgbClr val="4CBCC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≈300</a:t>
            </a:r>
            <a:endParaRPr lang="en-US" sz="3200" dirty="0"/>
          </a:p>
        </p:txBody>
      </p:sp>
      <p:sp>
        <p:nvSpPr>
          <p:cNvPr id="9" name="Text 6"/>
          <p:cNvSpPr/>
          <p:nvPr/>
        </p:nvSpPr>
        <p:spPr>
          <a:xfrm>
            <a:off x="7818120" y="2944368"/>
            <a:ext cx="36118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actividades de Online Practice por nivel</a:t>
            </a:r>
            <a:endParaRPr lang="en-US" sz="1550" dirty="0"/>
          </a:p>
        </p:txBody>
      </p:sp>
      <p:sp>
        <p:nvSpPr>
          <p:cNvPr id="10" name="Text 7"/>
          <p:cNvSpPr/>
          <p:nvPr/>
        </p:nvSpPr>
        <p:spPr>
          <a:xfrm>
            <a:off x="5650992" y="4041648"/>
            <a:ext cx="192024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3200" b="1" dirty="0">
                <a:solidFill>
                  <a:srgbClr val="8CC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3200" dirty="0"/>
          </a:p>
        </p:txBody>
      </p:sp>
      <p:sp>
        <p:nvSpPr>
          <p:cNvPr id="11" name="Text 8"/>
          <p:cNvSpPr/>
          <p:nvPr/>
        </p:nvSpPr>
        <p:spPr>
          <a:xfrm>
            <a:off x="7818120" y="4087368"/>
            <a:ext cx="36118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actividades digitales únicas por lección</a:t>
            </a:r>
            <a:endParaRPr lang="en-US" sz="1550" dirty="0"/>
          </a:p>
        </p:txBody>
      </p:sp>
      <p:sp>
        <p:nvSpPr>
          <p:cNvPr id="12" name="Shape 9"/>
          <p:cNvSpPr/>
          <p:nvPr/>
        </p:nvSpPr>
        <p:spPr>
          <a:xfrm>
            <a:off x="5650992" y="5276088"/>
            <a:ext cx="5742432" cy="0"/>
          </a:xfrm>
          <a:prstGeom prst="line">
            <a:avLst/>
          </a:prstGeom>
          <a:noFill/>
          <a:ln w="13970">
            <a:solidFill>
              <a:srgbClr val="6F8A9B"/>
            </a:solidFill>
            <a:prstDash val="solid"/>
          </a:ln>
        </p:spPr>
        <p:txBody>
          <a:bodyPr/>
          <a:p/>
        </p:txBody>
      </p:sp>
      <p:sp>
        <p:nvSpPr>
          <p:cNvPr id="13" name="Text 10"/>
          <p:cNvSpPr/>
          <p:nvPr/>
        </p:nvSpPr>
        <p:spPr>
          <a:xfrm>
            <a:off x="5650992" y="5468112"/>
            <a:ext cx="571500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Look 2e integra eBook, práctica, recursos docentes y Gradebook para dar seguimiento a nivel alumno y grupo.</a:t>
            </a:r>
            <a:endParaRPr lang="en-US" sz="1560" dirty="0"/>
          </a:p>
        </p:txBody>
      </p:sp>
      <p:sp>
        <p:nvSpPr>
          <p:cNvPr id="14" name="Text 11"/>
          <p:cNvSpPr/>
          <p:nvPr/>
        </p:nvSpPr>
        <p:spPr>
          <a:xfrm>
            <a:off x="438912" y="6437376"/>
            <a:ext cx="2834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12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LOOK SECOND EDITION</a:t>
            </a:r>
            <a:endParaRPr lang="en-US" sz="800" dirty="0"/>
          </a:p>
        </p:txBody>
      </p:sp>
      <p:sp>
        <p:nvSpPr>
          <p:cNvPr id="15" name="Text 12"/>
          <p:cNvSpPr/>
          <p:nvPr/>
        </p:nvSpPr>
        <p:spPr>
          <a:xfrm>
            <a:off x="11356848" y="6419088"/>
            <a:ext cx="38404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56848" y="6419088"/>
            <a:ext cx="384048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24475B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1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420624"/>
            <a:ext cx="146304" cy="310896"/>
          </a:xfrm>
          <a:prstGeom prst="rect">
            <a:avLst/>
          </a:prstGeom>
          <a:solidFill>
            <a:srgbClr val="4CBC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49808" y="438912"/>
            <a:ext cx="5120640" cy="22860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00" b="1">
                <a:solidFill>
                  <a:srgbClr val="082B43"/>
                </a:solidFill>
                <a:latin typeface="Arial"/>
              </a:rPr>
              <a:t>6 · EXPLORE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768096"/>
            <a:ext cx="11247120" cy="475488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2400" b="1">
                <a:solidFill>
                  <a:srgbClr val="072E47"/>
                </a:solidFill>
                <a:latin typeface="Arial"/>
              </a:rPr>
              <a:t>Explore se incorpora como la nueva plataforma digital de Look 2e</a:t>
            </a:r>
          </a:p>
        </p:txBody>
      </p:sp>
      <p:sp>
        <p:nvSpPr>
          <p:cNvPr id="5" name="Rectangle 4"/>
          <p:cNvSpPr/>
          <p:nvPr/>
        </p:nvSpPr>
        <p:spPr>
          <a:xfrm>
            <a:off x="475488" y="1536192"/>
            <a:ext cx="5532120" cy="4526280"/>
          </a:xfrm>
          <a:prstGeom prst="rect">
            <a:avLst/>
          </a:prstGeom>
          <a:solidFill>
            <a:srgbClr val="082B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41248" y="1828800"/>
            <a:ext cx="4709160" cy="6400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3900" b="1">
                <a:solidFill>
                  <a:srgbClr val="FFFFFF"/>
                </a:solidFill>
                <a:latin typeface="Arial"/>
              </a:rPr>
              <a:t>Explore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8" y="2487168"/>
            <a:ext cx="4681728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750">
                <a:solidFill>
                  <a:srgbClr val="FFFFFF"/>
                </a:solidFill>
                <a:latin typeface="Arial"/>
              </a:rPr>
              <a:t>Un solo entorno para aprender, practicar, evaluar y monitorear el progreso.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600200" y="4014215"/>
            <a:ext cx="109728" cy="0"/>
          </a:xfrm>
          <a:prstGeom prst="line">
            <a:avLst/>
          </a:prstGeom>
          <a:ln w="19050">
            <a:solidFill>
              <a:srgbClr val="FFFFFF"/>
            </a:solidFill>
            <a:tailEnd type="triangle"/>
            <a:head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2971800" y="4014215"/>
            <a:ext cx="109728" cy="0"/>
          </a:xfrm>
          <a:prstGeom prst="line">
            <a:avLst/>
          </a:prstGeom>
          <a:ln w="19050">
            <a:solidFill>
              <a:srgbClr val="FFFFFF"/>
            </a:solidFill>
            <a:tailEnd type="triangle"/>
            <a:head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977639" y="4014215"/>
            <a:ext cx="109728" cy="0"/>
          </a:xfrm>
          <a:prstGeom prst="line">
            <a:avLst/>
          </a:prstGeom>
          <a:ln w="19050">
            <a:solidFill>
              <a:srgbClr val="FFFFFF"/>
            </a:solidFill>
            <a:tailEnd type="triangle"/>
            <a:head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685800" y="3675887"/>
            <a:ext cx="914400" cy="676656"/>
          </a:xfrm>
          <a:prstGeom prst="roundRect">
            <a:avLst/>
          </a:prstGeom>
          <a:solidFill>
            <a:srgbClr val="FFD4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" rIns="22860" tIns="13716" bIns="13716" wrap="square"/>
          <a:lstStyle/>
          <a:p>
            <a:pPr algn="ctr"/>
            <a:r>
              <a:rPr sz="1000" b="1">
                <a:solidFill>
                  <a:srgbClr val="082B43"/>
                </a:solidFill>
                <a:latin typeface="Arial"/>
              </a:rPr>
              <a:t>Student
eBook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081528" y="3675887"/>
            <a:ext cx="896112" cy="676656"/>
          </a:xfrm>
          <a:prstGeom prst="roundRect">
            <a:avLst/>
          </a:prstGeom>
          <a:solidFill>
            <a:srgbClr val="4CBC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" rIns="22860" tIns="13716" bIns="13716" wrap="square"/>
          <a:lstStyle/>
          <a:p>
            <a:pPr algn="ctr"/>
            <a:r>
              <a:rPr sz="980" b="1">
                <a:solidFill>
                  <a:srgbClr val="082B43"/>
                </a:solidFill>
                <a:latin typeface="Arial"/>
              </a:rPr>
              <a:t>Online
Practice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087368" y="3675887"/>
            <a:ext cx="868680" cy="676656"/>
          </a:xfrm>
          <a:prstGeom prst="roundRect">
            <a:avLst/>
          </a:prstGeom>
          <a:solidFill>
            <a:srgbClr val="8CC6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" rIns="22860" tIns="13716" bIns="13716" wrap="square"/>
          <a:lstStyle/>
          <a:p>
            <a:pPr algn="ctr"/>
            <a:r>
              <a:rPr sz="940" b="1">
                <a:solidFill>
                  <a:srgbClr val="082B43"/>
                </a:solidFill>
                <a:latin typeface="Arial"/>
              </a:rPr>
              <a:t>Assessment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65776" y="3675887"/>
            <a:ext cx="768096" cy="676656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" rIns="22860" tIns="13716" bIns="13716" wrap="square"/>
          <a:lstStyle/>
          <a:p>
            <a:pPr algn="ctr"/>
            <a:r>
              <a:rPr sz="919" b="1">
                <a:solidFill>
                  <a:srgbClr val="082B43"/>
                </a:solidFill>
                <a:latin typeface="Arial"/>
              </a:rPr>
              <a:t>Gradebook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291072" y="1536192"/>
            <a:ext cx="5413248" cy="4526280"/>
          </a:xfrm>
          <a:prstGeom prst="rect">
            <a:avLst/>
          </a:prstGeom>
          <a:solidFill>
            <a:srgbClr val="FFFFFF"/>
          </a:solidFill>
          <a:ln w="13970">
            <a:solidFill>
              <a:srgbClr val="4CBCC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620256" y="1847088"/>
            <a:ext cx="4526280" cy="384048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2000" b="1">
                <a:solidFill>
                  <a:srgbClr val="082B43"/>
                </a:solidFill>
                <a:latin typeface="Arial"/>
              </a:rPr>
              <a:t>Lo que incorpora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620256" y="2331720"/>
            <a:ext cx="4553712" cy="2487168"/>
          </a:xfrm>
          <a:prstGeom prst="rect">
            <a:avLst/>
          </a:prstGeom>
          <a:noFill/>
        </p:spPr>
        <p:txBody>
          <a:bodyPr wrap="square" lIns="27432" rIns="0" tIns="0" bIns="0">
            <a:spAutoFit/>
          </a:bodyPr>
          <a:lstStyle/>
          <a:p>
            <a:pPr>
              <a:spcAft>
                <a:spcPts val="500"/>
              </a:spcAft>
              <a:defRPr sz="1430">
                <a:solidFill>
                  <a:srgbClr val="17212B"/>
                </a:solidFill>
                <a:latin typeface="Arial"/>
              </a:defRPr>
            </a:pPr>
            <a:r>
              <a:rPr sz="1380">
                <a:solidFill>
                  <a:srgbClr val="17212B"/>
                </a:solidFill>
                <a:latin typeface="Arial"/>
              </a:rPr>
              <a:t>•  Student eBook y Online Practice.</a:t>
            </a:r>
          </a:p>
          <a:p>
            <a:pPr>
              <a:spcAft>
                <a:spcPts val="500"/>
              </a:spcAft>
            </a:pPr>
            <a:r>
              <a:rPr sz="1380">
                <a:solidFill>
                  <a:srgbClr val="17212B"/>
                </a:solidFill>
                <a:latin typeface="Arial"/>
              </a:rPr>
              <a:t>•  Actividades y evaluaciones asignables y personalizables.</a:t>
            </a:r>
          </a:p>
          <a:p>
            <a:pPr>
              <a:spcAft>
                <a:spcPts val="500"/>
              </a:spcAft>
            </a:pPr>
            <a:r>
              <a:rPr sz="1380">
                <a:solidFill>
                  <a:srgbClr val="17212B"/>
                </a:solidFill>
                <a:latin typeface="Arial"/>
              </a:rPr>
              <a:t>•  Recursos docentes para planear e impartir clase.</a:t>
            </a:r>
          </a:p>
          <a:p>
            <a:pPr>
              <a:spcAft>
                <a:spcPts val="500"/>
              </a:spcAft>
            </a:pPr>
            <a:r>
              <a:rPr sz="1380">
                <a:solidFill>
                  <a:srgbClr val="17212B"/>
                </a:solidFill>
                <a:latin typeface="Arial"/>
              </a:rPr>
              <a:t>•  Gradebook y seguimiento por alumno y grupo.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620256" y="4901184"/>
            <a:ext cx="4553712" cy="1078992"/>
          </a:xfrm>
          <a:prstGeom prst="rect">
            <a:avLst/>
          </a:prstGeom>
          <a:solidFill>
            <a:srgbClr val="DFF4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876288" y="5047488"/>
            <a:ext cx="4023360" cy="219456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100" b="1">
                <a:solidFill>
                  <a:srgbClr val="8CC63F"/>
                </a:solidFill>
                <a:latin typeface="Arial"/>
              </a:rPr>
              <a:t>PRÓXIMAMENTE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76288" y="5294376"/>
            <a:ext cx="402336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250" b="1">
                <a:solidFill>
                  <a:srgbClr val="082B43"/>
                </a:solidFill>
                <a:latin typeface="Arial"/>
              </a:rPr>
              <a:t>Recorrido guiado de la experiencia en vivo, video y guía práctica de implementación.</a:t>
            </a:r>
          </a:p>
        </p:txBody>
      </p:sp>
      <p:sp>
        <p:nvSpPr>
          <p:cNvPr id="22" name="Classroom Presentation Tool"/>
          <p:cNvSpPr/>
          <p:nvPr/>
        </p:nvSpPr>
        <p:spPr>
          <a:xfrm>
            <a:off x="1709928" y="3675887"/>
            <a:ext cx="1261872" cy="676656"/>
          </a:xfrm>
          <a:prstGeom prst="roundRect">
            <a:avLst/>
          </a:prstGeom>
          <a:solidFill>
            <a:srgbClr val="B9E4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" rIns="22860" tIns="13716" bIns="13716" wrap="square"/>
          <a:lstStyle/>
          <a:p>
            <a:pPr algn="ctr"/>
            <a:r>
              <a:rPr sz="919" b="1">
                <a:solidFill>
                  <a:srgbClr val="082B43"/>
                </a:solidFill>
                <a:latin typeface="Arial"/>
              </a:rPr>
              <a:t>Classroom
Presentation Tool</a:t>
            </a:r>
          </a:p>
        </p:txBody>
      </p:sp>
      <p:cxnSp>
        <p:nvCxnSpPr>
          <p:cNvPr id="23" name="Connector Classroom Flow 4"/>
          <p:cNvCxnSpPr/>
          <p:nvPr/>
        </p:nvCxnSpPr>
        <p:spPr>
          <a:xfrm>
            <a:off x="4956048" y="4014215"/>
            <a:ext cx="109728" cy="0"/>
          </a:xfrm>
          <a:prstGeom prst="line">
            <a:avLst/>
          </a:prstGeom>
          <a:ln w="19050">
            <a:solidFill>
              <a:srgbClr val="FFFFFF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20624"/>
            <a:ext cx="146304" cy="310896"/>
          </a:xfrm>
          <a:prstGeom prst="rect">
            <a:avLst/>
          </a:prstGeom>
          <a:solidFill>
            <a:srgbClr val="FFD400"/>
          </a:solidFill>
          <a:ln w="12700">
            <a:solidFill>
              <a:srgbClr val="FFD400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49808" y="438912"/>
            <a:ext cx="5120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40" kern="0" dirty="0">
                <a:solidFill>
                  <a:srgbClr val="082B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CONCLUSIÓN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768096"/>
            <a:ext cx="11247120" cy="438912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Autofit/>
          </a:bodyPr>
          <a:lstStyle/>
          <a:p>
            <a:pPr indent="0" marL="0" algn="l">
              <a:spcBef>
                <a:spcPts val="0"/>
              </a:spcBef>
              <a:spcAft>
                <a:spcPts val="0"/>
              </a:spcAft>
              <a:buNone/>
            </a:pPr>
            <a:r>
              <a:rPr sz="2400" b="1">
                <a:solidFill>
                  <a:srgbClr val="072E47"/>
                </a:solidFill>
                <a:latin typeface="Arial"/>
              </a:rPr>
              <a:t>Look 2e conserva la esencia y fortalece la experiencia de aprendizaje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475488" y="1581912"/>
            <a:ext cx="6537960" cy="4315968"/>
          </a:xfrm>
          <a:prstGeom prst="rect">
            <a:avLst/>
          </a:prstGeom>
          <a:solidFill>
            <a:srgbClr val="FFFFFF"/>
          </a:solidFill>
          <a:ln w="15240">
            <a:solidFill>
              <a:srgbClr val="DCE4E5"/>
            </a:solidFill>
            <a:prstDash val="solid"/>
          </a:ln>
        </p:spPr>
        <p:txBody>
          <a:bodyPr/>
          <a:p/>
        </p:txBody>
      </p:sp>
      <p:sp>
        <p:nvSpPr>
          <p:cNvPr id="6" name="Text 4"/>
          <p:cNvSpPr/>
          <p:nvPr/>
        </p:nvSpPr>
        <p:spPr>
          <a:xfrm>
            <a:off x="841248" y="1874520"/>
            <a:ext cx="1508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4E7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Aprendizaje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2514600" y="1874520"/>
            <a:ext cx="3886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50" dirty="0">
                <a:solidFill>
                  <a:srgbClr val="1721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más explícito y sistemático</a:t>
            </a:r>
            <a:endParaRPr lang="en-US" sz="1550" dirty="0"/>
          </a:p>
        </p:txBody>
      </p:sp>
      <p:sp>
        <p:nvSpPr>
          <p:cNvPr id="8" name="Shape 6"/>
          <p:cNvSpPr/>
          <p:nvPr/>
        </p:nvSpPr>
        <p:spPr>
          <a:xfrm>
            <a:off x="841248" y="2313432"/>
            <a:ext cx="5577840" cy="0"/>
          </a:xfrm>
          <a:prstGeom prst="line">
            <a:avLst/>
          </a:prstGeom>
          <a:noFill/>
          <a:ln w="8890">
            <a:solidFill>
              <a:srgbClr val="E5E9E8"/>
            </a:solidFill>
            <a:prstDash val="solid"/>
          </a:ln>
        </p:spPr>
        <p:txBody>
          <a:bodyPr/>
          <a:p/>
        </p:txBody>
      </p:sp>
      <p:sp>
        <p:nvSpPr>
          <p:cNvPr id="9" name="Text 7"/>
          <p:cNvSpPr/>
          <p:nvPr/>
        </p:nvSpPr>
        <p:spPr>
          <a:xfrm>
            <a:off x="841248" y="2496312"/>
            <a:ext cx="1508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255A8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Docencia</a:t>
            </a:r>
            <a:endParaRPr lang="en-US" sz="1550" dirty="0"/>
          </a:p>
        </p:txBody>
      </p:sp>
      <p:sp>
        <p:nvSpPr>
          <p:cNvPr id="10" name="Text 8"/>
          <p:cNvSpPr/>
          <p:nvPr/>
        </p:nvSpPr>
        <p:spPr>
          <a:xfrm>
            <a:off x="2514600" y="2496312"/>
            <a:ext cx="3886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50" dirty="0">
                <a:solidFill>
                  <a:srgbClr val="1721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más guiada y consistente</a:t>
            </a:r>
            <a:endParaRPr lang="en-US" sz="1550" dirty="0"/>
          </a:p>
        </p:txBody>
      </p:sp>
      <p:sp>
        <p:nvSpPr>
          <p:cNvPr id="11" name="Shape 9"/>
          <p:cNvSpPr/>
          <p:nvPr/>
        </p:nvSpPr>
        <p:spPr>
          <a:xfrm>
            <a:off x="841248" y="2935224"/>
            <a:ext cx="5577840" cy="0"/>
          </a:xfrm>
          <a:prstGeom prst="line">
            <a:avLst/>
          </a:prstGeom>
          <a:noFill/>
          <a:ln w="8890">
            <a:solidFill>
              <a:srgbClr val="E5E9E8"/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/>
          <p:nvPr/>
        </p:nvSpPr>
        <p:spPr>
          <a:xfrm>
            <a:off x="841248" y="3118104"/>
            <a:ext cx="1508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4E7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Competencias</a:t>
            </a:r>
            <a:endParaRPr lang="en-US" sz="1550" dirty="0"/>
          </a:p>
        </p:txBody>
      </p:sp>
      <p:sp>
        <p:nvSpPr>
          <p:cNvPr id="13" name="Text 11"/>
          <p:cNvSpPr/>
          <p:nvPr/>
        </p:nvSpPr>
        <p:spPr>
          <a:xfrm>
            <a:off x="2514600" y="3118104"/>
            <a:ext cx="3886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50" dirty="0">
                <a:solidFill>
                  <a:srgbClr val="1721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integradas en un marco visible</a:t>
            </a:r>
            <a:endParaRPr lang="en-US" sz="1550" dirty="0"/>
          </a:p>
        </p:txBody>
      </p:sp>
      <p:sp>
        <p:nvSpPr>
          <p:cNvPr id="14" name="Shape 12"/>
          <p:cNvSpPr/>
          <p:nvPr/>
        </p:nvSpPr>
        <p:spPr>
          <a:xfrm>
            <a:off x="841248" y="3557016"/>
            <a:ext cx="5577840" cy="0"/>
          </a:xfrm>
          <a:prstGeom prst="line">
            <a:avLst/>
          </a:prstGeom>
          <a:noFill/>
          <a:ln w="8890">
            <a:solidFill>
              <a:srgbClr val="E5E9E8"/>
            </a:solidFill>
            <a:prstDash val="solid"/>
          </a:ln>
        </p:spPr>
        <p:txBody>
          <a:bodyPr/>
          <a:p/>
        </p:txBody>
      </p:sp>
      <p:sp>
        <p:nvSpPr>
          <p:cNvPr id="15" name="Text 13"/>
          <p:cNvSpPr/>
          <p:nvPr/>
        </p:nvSpPr>
        <p:spPr>
          <a:xfrm>
            <a:off x="841248" y="3739896"/>
            <a:ext cx="1508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255A8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Evaluación</a:t>
            </a:r>
            <a:endParaRPr lang="en-US" sz="1550" dirty="0"/>
          </a:p>
        </p:txBody>
      </p:sp>
      <p:sp>
        <p:nvSpPr>
          <p:cNvPr id="16" name="Text 14"/>
          <p:cNvSpPr/>
          <p:nvPr/>
        </p:nvSpPr>
        <p:spPr>
          <a:xfrm>
            <a:off x="2514600" y="3739896"/>
            <a:ext cx="3886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50" dirty="0">
                <a:solidFill>
                  <a:srgbClr val="1721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continua, formativa y orientada a resultados</a:t>
            </a:r>
            <a:endParaRPr lang="en-US" sz="1550" dirty="0"/>
          </a:p>
        </p:txBody>
      </p:sp>
      <p:sp>
        <p:nvSpPr>
          <p:cNvPr id="17" name="Shape 15"/>
          <p:cNvSpPr/>
          <p:nvPr/>
        </p:nvSpPr>
        <p:spPr>
          <a:xfrm>
            <a:off x="841248" y="4178808"/>
            <a:ext cx="5577840" cy="0"/>
          </a:xfrm>
          <a:prstGeom prst="line">
            <a:avLst/>
          </a:prstGeom>
          <a:noFill/>
          <a:ln w="8890">
            <a:solidFill>
              <a:srgbClr val="E5E9E8"/>
            </a:solidFill>
            <a:prstDash val="solid"/>
          </a:ln>
        </p:spPr>
        <p:txBody>
          <a:bodyPr/>
          <a:p/>
        </p:txBody>
      </p:sp>
      <p:sp>
        <p:nvSpPr>
          <p:cNvPr id="18" name="Text 16"/>
          <p:cNvSpPr/>
          <p:nvPr/>
        </p:nvSpPr>
        <p:spPr>
          <a:xfrm>
            <a:off x="841248" y="4361688"/>
            <a:ext cx="1508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4E7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Digital</a:t>
            </a:r>
            <a:endParaRPr lang="en-US" sz="1550" dirty="0"/>
          </a:p>
        </p:txBody>
      </p:sp>
      <p:sp>
        <p:nvSpPr>
          <p:cNvPr id="19" name="Text 17"/>
          <p:cNvSpPr/>
          <p:nvPr/>
        </p:nvSpPr>
        <p:spPr>
          <a:xfrm>
            <a:off x="2514600" y="4361688"/>
            <a:ext cx="3886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50" dirty="0">
                <a:solidFill>
                  <a:srgbClr val="1721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más práctica y seguimiento con Explore</a:t>
            </a:r>
            <a:endParaRPr lang="en-US" sz="1550" dirty="0"/>
          </a:p>
        </p:txBody>
      </p:sp>
      <p:sp>
        <p:nvSpPr>
          <p:cNvPr id="20" name="Shape 18"/>
          <p:cNvSpPr/>
          <p:nvPr/>
        </p:nvSpPr>
        <p:spPr>
          <a:xfrm>
            <a:off x="841248" y="4800600"/>
            <a:ext cx="5577840" cy="0"/>
          </a:xfrm>
          <a:prstGeom prst="line">
            <a:avLst/>
          </a:prstGeom>
          <a:noFill/>
          <a:ln w="8890">
            <a:solidFill>
              <a:srgbClr val="E5E9E8"/>
            </a:solidFill>
            <a:prstDash val="solid"/>
          </a:ln>
        </p:spPr>
        <p:txBody>
          <a:bodyPr/>
          <a:p/>
        </p:txBody>
      </p:sp>
      <p:sp>
        <p:nvSpPr>
          <p:cNvPr id="21" name="Text 19"/>
          <p:cNvSpPr/>
          <p:nvPr/>
        </p:nvSpPr>
        <p:spPr>
          <a:xfrm>
            <a:off x="841248" y="4983480"/>
            <a:ext cx="1508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255A8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Institución</a:t>
            </a:r>
            <a:endParaRPr lang="en-US" sz="1550" dirty="0"/>
          </a:p>
        </p:txBody>
      </p:sp>
      <p:sp>
        <p:nvSpPr>
          <p:cNvPr id="22" name="Text 20"/>
          <p:cNvSpPr/>
          <p:nvPr/>
        </p:nvSpPr>
        <p:spPr>
          <a:xfrm>
            <a:off x="2514600" y="4983480"/>
            <a:ext cx="3886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50" dirty="0">
                <a:solidFill>
                  <a:srgbClr val="1721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mayor claridad para implementar y monitorear</a:t>
            </a:r>
            <a:endParaRPr lang="en-US" sz="1550" dirty="0"/>
          </a:p>
        </p:txBody>
      </p:sp>
      <p:pic>
        <p:nvPicPr>
          <p:cNvPr id="29" name="Picture 28" descr="Look2e_Portadas_Normalizadas_Transparent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96912" y="1792224"/>
            <a:ext cx="4343400" cy="1024128"/>
          </a:xfrm>
          <a:prstGeom prst="rect">
            <a:avLst/>
          </a:prstGeom>
        </p:spPr>
      </p:pic>
      <p:sp>
        <p:nvSpPr>
          <p:cNvPr id="24" name="Text 21"/>
          <p:cNvSpPr/>
          <p:nvPr/>
        </p:nvSpPr>
        <p:spPr>
          <a:xfrm>
            <a:off x="7388352" y="3310128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82B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Siguiente paso</a:t>
            </a:r>
            <a:endParaRPr lang="en-US" sz="2200" dirty="0"/>
          </a:p>
        </p:txBody>
      </p:sp>
      <p:sp>
        <p:nvSpPr>
          <p:cNvPr id="25" name="Text 22"/>
          <p:cNvSpPr/>
          <p:nvPr/>
        </p:nvSpPr>
        <p:spPr>
          <a:xfrm>
            <a:off x="7388352" y="3822192"/>
            <a:ext cx="3858768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20" dirty="0">
                <a:solidFill>
                  <a:srgbClr val="1721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Explora el Hub, revisa el video y solicita una muestra física, acceso demo o presentación académica.</a:t>
            </a:r>
            <a:endParaRPr lang="en-US" sz="1720" dirty="0"/>
          </a:p>
        </p:txBody>
      </p:sp>
      <p:pic>
        <p:nvPicPr>
          <p:cNvPr id="26" name="Image 1" descr="/mnt/data/work_look2e_updated/Look2e/assets/look2e_forms_qr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9792" y="4828032"/>
            <a:ext cx="1078992" cy="1078992"/>
          </a:xfrm>
          <a:prstGeom prst="rect">
            <a:avLst/>
          </a:prstGeom>
        </p:spPr>
      </p:pic>
      <p:sp>
        <p:nvSpPr>
          <p:cNvPr id="27" name="Text 23"/>
          <p:cNvSpPr/>
          <p:nvPr/>
        </p:nvSpPr>
        <p:spPr>
          <a:xfrm>
            <a:off x="8778240" y="5138928"/>
            <a:ext cx="230428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082B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Solicitar recursos</a:t>
            </a:r>
            <a:endParaRPr lang="en-US" sz="1650" dirty="0"/>
          </a:p>
        </p:txBody>
      </p:sp>
      <p:sp>
        <p:nvSpPr>
          <p:cNvPr id="28" name="Text 24"/>
          <p:cNvSpPr/>
          <p:nvPr/>
        </p:nvSpPr>
        <p:spPr>
          <a:xfrm>
            <a:off x="8778240" y="5532120"/>
            <a:ext cx="2468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672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Muestra · Demo · Presentación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56848" y="6419088"/>
            <a:ext cx="384048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24475B"/>
                </a:solidFill>
                <a:latin typeface="Arial"/>
                <a:ea typeface="Arial"/>
                <a:cs typeface="Arial"/>
              </a:defRPr>
            </a:lvl1pPr>
          </a:lstStyle>
          <a:p>
            <a:r>
              <a:t>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Cengage / National Geographic Learning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Look Second Edition | Que cambia frente a la primera edicion</dc:title>
  <dc:subject>Look Second Edition - Que cambia frente a la primera edicion</dc:subject>
  <dc:creator>National Geographic Learning / Ruben Ibarra</dc:creator>
  <cp:lastModifiedBy>National Geographic Learning / Ruben Ibarra</cp:lastModifiedBy>
  <cp:revision>1</cp:revision>
  <dcterms:created xsi:type="dcterms:W3CDTF">2026-10-22T21:36:15Z</dcterms:created>
  <dcterms:modified xsi:type="dcterms:W3CDTF">2026-10-22T21:36:15Z</dcterms:modified>
</cp:coreProperties>
</file>